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</p:sldIdLst>
  <p:sldSz cx="18288000" cy="10287000"/>
  <p:notesSz cx="6858000" cy="9144000"/>
  <p:embeddedFontLst>
    <p:embeddedFont>
      <p:font typeface="DM Sans Bold" charset="1" panose="00000000000000000000"/>
      <p:regular r:id="rId11"/>
    </p:embeddedFont>
    <p:embeddedFont>
      <p:font typeface="DM Sans" charset="1" panose="0000000000000000000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057162">
            <a:off x="6726106" y="-2131970"/>
            <a:ext cx="12950336" cy="14550940"/>
          </a:xfrm>
          <a:custGeom>
            <a:avLst/>
            <a:gdLst/>
            <a:ahLst/>
            <a:cxnLst/>
            <a:rect r="r" b="b" t="t" l="l"/>
            <a:pathLst>
              <a:path h="14550940" w="12950336">
                <a:moveTo>
                  <a:pt x="0" y="0"/>
                </a:moveTo>
                <a:lnTo>
                  <a:pt x="12950337" y="0"/>
                </a:lnTo>
                <a:lnTo>
                  <a:pt x="12950337" y="14550940"/>
                </a:lnTo>
                <a:lnTo>
                  <a:pt x="0" y="145509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17304" y="3097336"/>
            <a:ext cx="12231598" cy="1972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5107"/>
              </a:lnSpc>
            </a:pPr>
            <a:r>
              <a:rPr lang="en-US" sz="13988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Quizzit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17304" y="7307838"/>
            <a:ext cx="12506847" cy="1104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98"/>
              </a:lnSpc>
            </a:pPr>
            <a:r>
              <a:rPr lang="en-US" sz="407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Stake Your ETH. Challenge Your Mind.</a:t>
            </a:r>
          </a:p>
          <a:p>
            <a:pPr algn="just">
              <a:lnSpc>
                <a:spcPts val="4398"/>
              </a:lnSpc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16463639" y="8692852"/>
            <a:ext cx="793472" cy="787812"/>
            <a:chOff x="0" y="0"/>
            <a:chExt cx="289003" cy="2869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9003" cy="286941"/>
            </a:xfrm>
            <a:custGeom>
              <a:avLst/>
              <a:gdLst/>
              <a:ahLst/>
              <a:cxnLst/>
              <a:rect r="r" b="b" t="t" l="l"/>
              <a:pathLst>
                <a:path h="286941" w="289003">
                  <a:moveTo>
                    <a:pt x="143471" y="0"/>
                  </a:moveTo>
                  <a:lnTo>
                    <a:pt x="145532" y="0"/>
                  </a:lnTo>
                  <a:cubicBezTo>
                    <a:pt x="183583" y="0"/>
                    <a:pt x="220075" y="15116"/>
                    <a:pt x="246981" y="42022"/>
                  </a:cubicBezTo>
                  <a:cubicBezTo>
                    <a:pt x="273887" y="68928"/>
                    <a:pt x="289003" y="105420"/>
                    <a:pt x="289003" y="143471"/>
                  </a:cubicBezTo>
                  <a:lnTo>
                    <a:pt x="289003" y="143471"/>
                  </a:lnTo>
                  <a:cubicBezTo>
                    <a:pt x="289003" y="181521"/>
                    <a:pt x="273887" y="218014"/>
                    <a:pt x="246981" y="244920"/>
                  </a:cubicBezTo>
                  <a:cubicBezTo>
                    <a:pt x="220075" y="271826"/>
                    <a:pt x="183583" y="286941"/>
                    <a:pt x="145532" y="286941"/>
                  </a:cubicBezTo>
                  <a:lnTo>
                    <a:pt x="143471" y="286941"/>
                  </a:lnTo>
                  <a:cubicBezTo>
                    <a:pt x="105420" y="286941"/>
                    <a:pt x="68928" y="271826"/>
                    <a:pt x="42022" y="244920"/>
                  </a:cubicBezTo>
                  <a:cubicBezTo>
                    <a:pt x="15116" y="218014"/>
                    <a:pt x="0" y="181521"/>
                    <a:pt x="0" y="143471"/>
                  </a:cubicBezTo>
                  <a:lnTo>
                    <a:pt x="0" y="143471"/>
                  </a:lnTo>
                  <a:cubicBezTo>
                    <a:pt x="0" y="105420"/>
                    <a:pt x="15116" y="68928"/>
                    <a:pt x="42022" y="42022"/>
                  </a:cubicBezTo>
                  <a:cubicBezTo>
                    <a:pt x="68928" y="15116"/>
                    <a:pt x="105420" y="0"/>
                    <a:pt x="1434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89003" cy="325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5400000">
            <a:off x="16735331" y="8904285"/>
            <a:ext cx="270061" cy="364947"/>
          </a:xfrm>
          <a:custGeom>
            <a:avLst/>
            <a:gdLst/>
            <a:ahLst/>
            <a:cxnLst/>
            <a:rect r="r" b="b" t="t" l="l"/>
            <a:pathLst>
              <a:path h="364947" w="270061">
                <a:moveTo>
                  <a:pt x="0" y="0"/>
                </a:moveTo>
                <a:lnTo>
                  <a:pt x="270061" y="0"/>
                </a:lnTo>
                <a:lnTo>
                  <a:pt x="270061" y="364947"/>
                </a:lnTo>
                <a:lnTo>
                  <a:pt x="0" y="364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7632" y="0"/>
                  </a:moveTo>
                  <a:lnTo>
                    <a:pt x="4267094" y="0"/>
                  </a:lnTo>
                  <a:cubicBezTo>
                    <a:pt x="4271309" y="0"/>
                    <a:pt x="4274726" y="3417"/>
                    <a:pt x="4274726" y="7632"/>
                  </a:cubicBezTo>
                  <a:lnTo>
                    <a:pt x="4274726" y="2159835"/>
                  </a:lnTo>
                  <a:cubicBezTo>
                    <a:pt x="4274726" y="2164050"/>
                    <a:pt x="4271309" y="2167467"/>
                    <a:pt x="4267094" y="2167467"/>
                  </a:cubicBezTo>
                  <a:lnTo>
                    <a:pt x="7632" y="2167467"/>
                  </a:lnTo>
                  <a:cubicBezTo>
                    <a:pt x="3417" y="2167467"/>
                    <a:pt x="0" y="2164050"/>
                    <a:pt x="0" y="2159835"/>
                  </a:cubicBezTo>
                  <a:lnTo>
                    <a:pt x="0" y="7632"/>
                  </a:lnTo>
                  <a:cubicBezTo>
                    <a:pt x="0" y="3417"/>
                    <a:pt x="3417" y="0"/>
                    <a:pt x="7632" y="0"/>
                  </a:cubicBezTo>
                  <a:close/>
                </a:path>
              </a:pathLst>
            </a:custGeom>
            <a:solidFill>
              <a:srgbClr val="00C9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4274726" cy="21484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1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08546" y="185375"/>
            <a:ext cx="1099939" cy="1028700"/>
            <a:chOff x="0" y="0"/>
            <a:chExt cx="289696" cy="270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9696" cy="270933"/>
            </a:xfrm>
            <a:custGeom>
              <a:avLst/>
              <a:gdLst/>
              <a:ahLst/>
              <a:cxnLst/>
              <a:rect r="r" b="b" t="t" l="l"/>
              <a:pathLst>
                <a:path h="270933" w="289696">
                  <a:moveTo>
                    <a:pt x="112616" y="0"/>
                  </a:moveTo>
                  <a:lnTo>
                    <a:pt x="177080" y="0"/>
                  </a:lnTo>
                  <a:cubicBezTo>
                    <a:pt x="239276" y="0"/>
                    <a:pt x="289696" y="50420"/>
                    <a:pt x="289696" y="112616"/>
                  </a:cubicBezTo>
                  <a:lnTo>
                    <a:pt x="289696" y="158317"/>
                  </a:lnTo>
                  <a:cubicBezTo>
                    <a:pt x="289696" y="220513"/>
                    <a:pt x="239276" y="270933"/>
                    <a:pt x="177080" y="270933"/>
                  </a:cubicBezTo>
                  <a:lnTo>
                    <a:pt x="112616" y="270933"/>
                  </a:lnTo>
                  <a:cubicBezTo>
                    <a:pt x="50420" y="270933"/>
                    <a:pt x="0" y="220513"/>
                    <a:pt x="0" y="158317"/>
                  </a:cubicBezTo>
                  <a:lnTo>
                    <a:pt x="0" y="112616"/>
                  </a:lnTo>
                  <a:cubicBezTo>
                    <a:pt x="0" y="50420"/>
                    <a:pt x="50420" y="0"/>
                    <a:pt x="112616" y="0"/>
                  </a:cubicBezTo>
                  <a:close/>
                </a:path>
              </a:pathLst>
            </a:custGeom>
            <a:solidFill>
              <a:srgbClr val="00C9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19050"/>
              <a:ext cx="289696" cy="2518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16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425783" y="1978219"/>
            <a:ext cx="15436434" cy="6340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194"/>
              </a:lnSpc>
            </a:pPr>
            <a:r>
              <a:rPr lang="en-US" sz="6097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Students struggle with study motivation, procrastination, and effective knowledge retention. </a:t>
            </a:r>
          </a:p>
          <a:p>
            <a:pPr algn="just">
              <a:lnSpc>
                <a:spcPts val="7194"/>
              </a:lnSpc>
            </a:pPr>
          </a:p>
          <a:p>
            <a:pPr algn="just">
              <a:lnSpc>
                <a:spcPts val="7194"/>
              </a:lnSpc>
            </a:pPr>
            <a:r>
              <a:rPr lang="en-US" sz="6097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This leads to cramming, poor academic performance, and wasted learning opportunities.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5951447" y="8083268"/>
            <a:ext cx="793472" cy="787812"/>
            <a:chOff x="0" y="0"/>
            <a:chExt cx="289003" cy="28694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89003" cy="286941"/>
            </a:xfrm>
            <a:custGeom>
              <a:avLst/>
              <a:gdLst/>
              <a:ahLst/>
              <a:cxnLst/>
              <a:rect r="r" b="b" t="t" l="l"/>
              <a:pathLst>
                <a:path h="286941" w="289003">
                  <a:moveTo>
                    <a:pt x="143471" y="0"/>
                  </a:moveTo>
                  <a:lnTo>
                    <a:pt x="145532" y="0"/>
                  </a:lnTo>
                  <a:cubicBezTo>
                    <a:pt x="183583" y="0"/>
                    <a:pt x="220075" y="15116"/>
                    <a:pt x="246981" y="42022"/>
                  </a:cubicBezTo>
                  <a:cubicBezTo>
                    <a:pt x="273887" y="68928"/>
                    <a:pt x="289003" y="105420"/>
                    <a:pt x="289003" y="143471"/>
                  </a:cubicBezTo>
                  <a:lnTo>
                    <a:pt x="289003" y="143471"/>
                  </a:lnTo>
                  <a:cubicBezTo>
                    <a:pt x="289003" y="181521"/>
                    <a:pt x="273887" y="218014"/>
                    <a:pt x="246981" y="244920"/>
                  </a:cubicBezTo>
                  <a:cubicBezTo>
                    <a:pt x="220075" y="271826"/>
                    <a:pt x="183583" y="286941"/>
                    <a:pt x="145532" y="286941"/>
                  </a:cubicBezTo>
                  <a:lnTo>
                    <a:pt x="143471" y="286941"/>
                  </a:lnTo>
                  <a:cubicBezTo>
                    <a:pt x="105420" y="286941"/>
                    <a:pt x="68928" y="271826"/>
                    <a:pt x="42022" y="244920"/>
                  </a:cubicBezTo>
                  <a:cubicBezTo>
                    <a:pt x="15116" y="218014"/>
                    <a:pt x="0" y="181521"/>
                    <a:pt x="0" y="143471"/>
                  </a:cubicBezTo>
                  <a:lnTo>
                    <a:pt x="0" y="143471"/>
                  </a:lnTo>
                  <a:cubicBezTo>
                    <a:pt x="0" y="105420"/>
                    <a:pt x="15116" y="68928"/>
                    <a:pt x="42022" y="42022"/>
                  </a:cubicBezTo>
                  <a:cubicBezTo>
                    <a:pt x="68928" y="15116"/>
                    <a:pt x="105420" y="0"/>
                    <a:pt x="1434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89003" cy="325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-5400000">
            <a:off x="16223139" y="8294700"/>
            <a:ext cx="270061" cy="364947"/>
          </a:xfrm>
          <a:custGeom>
            <a:avLst/>
            <a:gdLst/>
            <a:ahLst/>
            <a:cxnLst/>
            <a:rect r="r" b="b" t="t" l="l"/>
            <a:pathLst>
              <a:path h="364947" w="270061">
                <a:moveTo>
                  <a:pt x="0" y="0"/>
                </a:moveTo>
                <a:lnTo>
                  <a:pt x="270061" y="0"/>
                </a:lnTo>
                <a:lnTo>
                  <a:pt x="270061" y="364947"/>
                </a:lnTo>
                <a:lnTo>
                  <a:pt x="0" y="3649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7632" y="0"/>
                  </a:moveTo>
                  <a:lnTo>
                    <a:pt x="4267094" y="0"/>
                  </a:lnTo>
                  <a:cubicBezTo>
                    <a:pt x="4271309" y="0"/>
                    <a:pt x="4274726" y="3417"/>
                    <a:pt x="4274726" y="7632"/>
                  </a:cubicBezTo>
                  <a:lnTo>
                    <a:pt x="4274726" y="2159835"/>
                  </a:lnTo>
                  <a:cubicBezTo>
                    <a:pt x="4274726" y="2164050"/>
                    <a:pt x="4271309" y="2167467"/>
                    <a:pt x="4267094" y="2167467"/>
                  </a:cubicBezTo>
                  <a:lnTo>
                    <a:pt x="7632" y="2167467"/>
                  </a:lnTo>
                  <a:cubicBezTo>
                    <a:pt x="3417" y="2167467"/>
                    <a:pt x="0" y="2164050"/>
                    <a:pt x="0" y="2159835"/>
                  </a:cubicBezTo>
                  <a:lnTo>
                    <a:pt x="0" y="7632"/>
                  </a:lnTo>
                  <a:cubicBezTo>
                    <a:pt x="0" y="3417"/>
                    <a:pt x="3417" y="0"/>
                    <a:pt x="7632" y="0"/>
                  </a:cubicBezTo>
                  <a:close/>
                </a:path>
              </a:pathLst>
            </a:custGeom>
            <a:solidFill>
              <a:srgbClr val="00C9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4274726" cy="21484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1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08546" y="185375"/>
            <a:ext cx="1099939" cy="1028700"/>
            <a:chOff x="0" y="0"/>
            <a:chExt cx="289696" cy="270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9696" cy="270933"/>
            </a:xfrm>
            <a:custGeom>
              <a:avLst/>
              <a:gdLst/>
              <a:ahLst/>
              <a:cxnLst/>
              <a:rect r="r" b="b" t="t" l="l"/>
              <a:pathLst>
                <a:path h="270933" w="289696">
                  <a:moveTo>
                    <a:pt x="112616" y="0"/>
                  </a:moveTo>
                  <a:lnTo>
                    <a:pt x="177080" y="0"/>
                  </a:lnTo>
                  <a:cubicBezTo>
                    <a:pt x="239276" y="0"/>
                    <a:pt x="289696" y="50420"/>
                    <a:pt x="289696" y="112616"/>
                  </a:cubicBezTo>
                  <a:lnTo>
                    <a:pt x="289696" y="158317"/>
                  </a:lnTo>
                  <a:cubicBezTo>
                    <a:pt x="289696" y="220513"/>
                    <a:pt x="239276" y="270933"/>
                    <a:pt x="177080" y="270933"/>
                  </a:cubicBezTo>
                  <a:lnTo>
                    <a:pt x="112616" y="270933"/>
                  </a:lnTo>
                  <a:cubicBezTo>
                    <a:pt x="50420" y="270933"/>
                    <a:pt x="0" y="220513"/>
                    <a:pt x="0" y="158317"/>
                  </a:cubicBezTo>
                  <a:lnTo>
                    <a:pt x="0" y="112616"/>
                  </a:lnTo>
                  <a:cubicBezTo>
                    <a:pt x="0" y="50420"/>
                    <a:pt x="50420" y="0"/>
                    <a:pt x="112616" y="0"/>
                  </a:cubicBezTo>
                  <a:close/>
                </a:path>
              </a:pathLst>
            </a:custGeom>
            <a:solidFill>
              <a:srgbClr val="00C9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19050"/>
              <a:ext cx="289696" cy="2518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16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425783" y="2536359"/>
            <a:ext cx="15436434" cy="5128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109"/>
              </a:lnSpc>
            </a:pPr>
            <a:r>
              <a:rPr lang="en-US" sz="6097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Quizzit motivates students by using cryptocurrency staking and AI to create personalized quizzes from study materials, featuring a simple pass-or-donate incentive system.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5951447" y="8083268"/>
            <a:ext cx="793472" cy="787812"/>
            <a:chOff x="0" y="0"/>
            <a:chExt cx="289003" cy="28694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89003" cy="286941"/>
            </a:xfrm>
            <a:custGeom>
              <a:avLst/>
              <a:gdLst/>
              <a:ahLst/>
              <a:cxnLst/>
              <a:rect r="r" b="b" t="t" l="l"/>
              <a:pathLst>
                <a:path h="286941" w="289003">
                  <a:moveTo>
                    <a:pt x="143471" y="0"/>
                  </a:moveTo>
                  <a:lnTo>
                    <a:pt x="145532" y="0"/>
                  </a:lnTo>
                  <a:cubicBezTo>
                    <a:pt x="183583" y="0"/>
                    <a:pt x="220075" y="15116"/>
                    <a:pt x="246981" y="42022"/>
                  </a:cubicBezTo>
                  <a:cubicBezTo>
                    <a:pt x="273887" y="68928"/>
                    <a:pt x="289003" y="105420"/>
                    <a:pt x="289003" y="143471"/>
                  </a:cubicBezTo>
                  <a:lnTo>
                    <a:pt x="289003" y="143471"/>
                  </a:lnTo>
                  <a:cubicBezTo>
                    <a:pt x="289003" y="181521"/>
                    <a:pt x="273887" y="218014"/>
                    <a:pt x="246981" y="244920"/>
                  </a:cubicBezTo>
                  <a:cubicBezTo>
                    <a:pt x="220075" y="271826"/>
                    <a:pt x="183583" y="286941"/>
                    <a:pt x="145532" y="286941"/>
                  </a:cubicBezTo>
                  <a:lnTo>
                    <a:pt x="143471" y="286941"/>
                  </a:lnTo>
                  <a:cubicBezTo>
                    <a:pt x="105420" y="286941"/>
                    <a:pt x="68928" y="271826"/>
                    <a:pt x="42022" y="244920"/>
                  </a:cubicBezTo>
                  <a:cubicBezTo>
                    <a:pt x="15116" y="218014"/>
                    <a:pt x="0" y="181521"/>
                    <a:pt x="0" y="143471"/>
                  </a:cubicBezTo>
                  <a:lnTo>
                    <a:pt x="0" y="143471"/>
                  </a:lnTo>
                  <a:cubicBezTo>
                    <a:pt x="0" y="105420"/>
                    <a:pt x="15116" y="68928"/>
                    <a:pt x="42022" y="42022"/>
                  </a:cubicBezTo>
                  <a:cubicBezTo>
                    <a:pt x="68928" y="15116"/>
                    <a:pt x="105420" y="0"/>
                    <a:pt x="1434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89003" cy="325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-5400000">
            <a:off x="16223139" y="8294700"/>
            <a:ext cx="270061" cy="364947"/>
          </a:xfrm>
          <a:custGeom>
            <a:avLst/>
            <a:gdLst/>
            <a:ahLst/>
            <a:cxnLst/>
            <a:rect r="r" b="b" t="t" l="l"/>
            <a:pathLst>
              <a:path h="364947" w="270061">
                <a:moveTo>
                  <a:pt x="0" y="0"/>
                </a:moveTo>
                <a:lnTo>
                  <a:pt x="270061" y="0"/>
                </a:lnTo>
                <a:lnTo>
                  <a:pt x="270061" y="364947"/>
                </a:lnTo>
                <a:lnTo>
                  <a:pt x="0" y="3649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7632" y="0"/>
                  </a:moveTo>
                  <a:lnTo>
                    <a:pt x="4267094" y="0"/>
                  </a:lnTo>
                  <a:cubicBezTo>
                    <a:pt x="4271309" y="0"/>
                    <a:pt x="4274726" y="3417"/>
                    <a:pt x="4274726" y="7632"/>
                  </a:cubicBezTo>
                  <a:lnTo>
                    <a:pt x="4274726" y="2159835"/>
                  </a:lnTo>
                  <a:cubicBezTo>
                    <a:pt x="4274726" y="2164050"/>
                    <a:pt x="4271309" y="2167467"/>
                    <a:pt x="4267094" y="2167467"/>
                  </a:cubicBezTo>
                  <a:lnTo>
                    <a:pt x="7632" y="2167467"/>
                  </a:lnTo>
                  <a:cubicBezTo>
                    <a:pt x="3417" y="2167467"/>
                    <a:pt x="0" y="2164050"/>
                    <a:pt x="0" y="2159835"/>
                  </a:cubicBezTo>
                  <a:lnTo>
                    <a:pt x="0" y="7632"/>
                  </a:lnTo>
                  <a:cubicBezTo>
                    <a:pt x="0" y="3417"/>
                    <a:pt x="3417" y="0"/>
                    <a:pt x="7632" y="0"/>
                  </a:cubicBezTo>
                  <a:close/>
                </a:path>
              </a:pathLst>
            </a:custGeom>
            <a:solidFill>
              <a:srgbClr val="00C9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4274726" cy="21484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1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08546" y="185375"/>
            <a:ext cx="1099939" cy="1028700"/>
            <a:chOff x="0" y="0"/>
            <a:chExt cx="289696" cy="270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9696" cy="270933"/>
            </a:xfrm>
            <a:custGeom>
              <a:avLst/>
              <a:gdLst/>
              <a:ahLst/>
              <a:cxnLst/>
              <a:rect r="r" b="b" t="t" l="l"/>
              <a:pathLst>
                <a:path h="270933" w="289696">
                  <a:moveTo>
                    <a:pt x="112616" y="0"/>
                  </a:moveTo>
                  <a:lnTo>
                    <a:pt x="177080" y="0"/>
                  </a:lnTo>
                  <a:cubicBezTo>
                    <a:pt x="239276" y="0"/>
                    <a:pt x="289696" y="50420"/>
                    <a:pt x="289696" y="112616"/>
                  </a:cubicBezTo>
                  <a:lnTo>
                    <a:pt x="289696" y="158317"/>
                  </a:lnTo>
                  <a:cubicBezTo>
                    <a:pt x="289696" y="220513"/>
                    <a:pt x="239276" y="270933"/>
                    <a:pt x="177080" y="270933"/>
                  </a:cubicBezTo>
                  <a:lnTo>
                    <a:pt x="112616" y="270933"/>
                  </a:lnTo>
                  <a:cubicBezTo>
                    <a:pt x="50420" y="270933"/>
                    <a:pt x="0" y="220513"/>
                    <a:pt x="0" y="158317"/>
                  </a:cubicBezTo>
                  <a:lnTo>
                    <a:pt x="0" y="112616"/>
                  </a:lnTo>
                  <a:cubicBezTo>
                    <a:pt x="0" y="50420"/>
                    <a:pt x="50420" y="0"/>
                    <a:pt x="112616" y="0"/>
                  </a:cubicBezTo>
                  <a:close/>
                </a:path>
              </a:pathLst>
            </a:custGeom>
            <a:solidFill>
              <a:srgbClr val="00C9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19050"/>
              <a:ext cx="289696" cy="2518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16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926634" y="1696893"/>
            <a:ext cx="14453781" cy="6940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233"/>
              </a:lnSpc>
            </a:pPr>
          </a:p>
          <a:p>
            <a:pPr algn="just" marL="0" indent="0" lvl="0">
              <a:lnSpc>
                <a:spcPts val="4233"/>
              </a:lnSpc>
            </a:pPr>
            <a:r>
              <a:rPr lang="en-US" b="true" sz="3884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1. </a:t>
            </a:r>
            <a:r>
              <a:rPr lang="en-US" b="true" sz="3884" u="sng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Deposit ETH:</a:t>
            </a:r>
            <a:r>
              <a:rPr lang="en-US" b="true" sz="3884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Stake your ETH securely via our smart contract.</a:t>
            </a:r>
          </a:p>
          <a:p>
            <a:pPr algn="just" marL="0" indent="0" lvl="0">
              <a:lnSpc>
                <a:spcPts val="4233"/>
              </a:lnSpc>
            </a:pPr>
          </a:p>
          <a:p>
            <a:pPr algn="just" marL="0" indent="0" lvl="0">
              <a:lnSpc>
                <a:spcPts val="4233"/>
              </a:lnSpc>
            </a:pPr>
            <a:r>
              <a:rPr lang="en-US" b="true" sz="3884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2. </a:t>
            </a:r>
            <a:r>
              <a:rPr lang="en-US" b="true" sz="3884" u="sng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Upload Materials:</a:t>
            </a:r>
            <a:r>
              <a:rPr lang="en-US" b="true" sz="3884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Provide your study materials—PDFs, slides, or docs.</a:t>
            </a:r>
          </a:p>
          <a:p>
            <a:pPr algn="just" marL="0" indent="0" lvl="0">
              <a:lnSpc>
                <a:spcPts val="4233"/>
              </a:lnSpc>
            </a:pPr>
          </a:p>
          <a:p>
            <a:pPr algn="just" marL="0" indent="0" lvl="0">
              <a:lnSpc>
                <a:spcPts val="4233"/>
              </a:lnSpc>
            </a:pPr>
            <a:r>
              <a:rPr lang="en-US" b="true" sz="3884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3. </a:t>
            </a:r>
            <a:r>
              <a:rPr lang="en-US" b="true" sz="3884" u="sng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AI-Generated Quiz:</a:t>
            </a:r>
            <a:r>
              <a:rPr lang="en-US" b="true" sz="3884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Let AI challenge you with custom quizzes.</a:t>
            </a:r>
          </a:p>
          <a:p>
            <a:pPr algn="just" marL="0" indent="0" lvl="0">
              <a:lnSpc>
                <a:spcPts val="4233"/>
              </a:lnSpc>
            </a:pPr>
          </a:p>
          <a:p>
            <a:pPr algn="just">
              <a:lnSpc>
                <a:spcPts val="4233"/>
              </a:lnSpc>
            </a:pPr>
            <a:r>
              <a:rPr lang="en-US" sz="3884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4. </a:t>
            </a:r>
            <a:r>
              <a:rPr lang="en-US" b="true" sz="3884" u="sng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Win or Donate:</a:t>
            </a:r>
            <a:r>
              <a:rPr lang="en-US" sz="3884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Pass to reclaim your ETH; fail and donate to charity.</a:t>
            </a:r>
          </a:p>
          <a:p>
            <a:pPr algn="just">
              <a:lnSpc>
                <a:spcPts val="4233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15951447" y="8083268"/>
            <a:ext cx="793472" cy="787812"/>
            <a:chOff x="0" y="0"/>
            <a:chExt cx="289003" cy="28694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89003" cy="286941"/>
            </a:xfrm>
            <a:custGeom>
              <a:avLst/>
              <a:gdLst/>
              <a:ahLst/>
              <a:cxnLst/>
              <a:rect r="r" b="b" t="t" l="l"/>
              <a:pathLst>
                <a:path h="286941" w="289003">
                  <a:moveTo>
                    <a:pt x="143471" y="0"/>
                  </a:moveTo>
                  <a:lnTo>
                    <a:pt x="145532" y="0"/>
                  </a:lnTo>
                  <a:cubicBezTo>
                    <a:pt x="183583" y="0"/>
                    <a:pt x="220075" y="15116"/>
                    <a:pt x="246981" y="42022"/>
                  </a:cubicBezTo>
                  <a:cubicBezTo>
                    <a:pt x="273887" y="68928"/>
                    <a:pt x="289003" y="105420"/>
                    <a:pt x="289003" y="143471"/>
                  </a:cubicBezTo>
                  <a:lnTo>
                    <a:pt x="289003" y="143471"/>
                  </a:lnTo>
                  <a:cubicBezTo>
                    <a:pt x="289003" y="181521"/>
                    <a:pt x="273887" y="218014"/>
                    <a:pt x="246981" y="244920"/>
                  </a:cubicBezTo>
                  <a:cubicBezTo>
                    <a:pt x="220075" y="271826"/>
                    <a:pt x="183583" y="286941"/>
                    <a:pt x="145532" y="286941"/>
                  </a:cubicBezTo>
                  <a:lnTo>
                    <a:pt x="143471" y="286941"/>
                  </a:lnTo>
                  <a:cubicBezTo>
                    <a:pt x="105420" y="286941"/>
                    <a:pt x="68928" y="271826"/>
                    <a:pt x="42022" y="244920"/>
                  </a:cubicBezTo>
                  <a:cubicBezTo>
                    <a:pt x="15116" y="218014"/>
                    <a:pt x="0" y="181521"/>
                    <a:pt x="0" y="143471"/>
                  </a:cubicBezTo>
                  <a:lnTo>
                    <a:pt x="0" y="143471"/>
                  </a:lnTo>
                  <a:cubicBezTo>
                    <a:pt x="0" y="105420"/>
                    <a:pt x="15116" y="68928"/>
                    <a:pt x="42022" y="42022"/>
                  </a:cubicBezTo>
                  <a:cubicBezTo>
                    <a:pt x="68928" y="15116"/>
                    <a:pt x="105420" y="0"/>
                    <a:pt x="1434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89003" cy="325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-5400000">
            <a:off x="16223139" y="8294700"/>
            <a:ext cx="270061" cy="364947"/>
          </a:xfrm>
          <a:custGeom>
            <a:avLst/>
            <a:gdLst/>
            <a:ahLst/>
            <a:cxnLst/>
            <a:rect r="r" b="b" t="t" l="l"/>
            <a:pathLst>
              <a:path h="364947" w="270061">
                <a:moveTo>
                  <a:pt x="0" y="0"/>
                </a:moveTo>
                <a:lnTo>
                  <a:pt x="270061" y="0"/>
                </a:lnTo>
                <a:lnTo>
                  <a:pt x="270061" y="364947"/>
                </a:lnTo>
                <a:lnTo>
                  <a:pt x="0" y="3649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7632" y="0"/>
                  </a:moveTo>
                  <a:lnTo>
                    <a:pt x="4267094" y="0"/>
                  </a:lnTo>
                  <a:cubicBezTo>
                    <a:pt x="4271309" y="0"/>
                    <a:pt x="4274726" y="3417"/>
                    <a:pt x="4274726" y="7632"/>
                  </a:cubicBezTo>
                  <a:lnTo>
                    <a:pt x="4274726" y="2159835"/>
                  </a:lnTo>
                  <a:cubicBezTo>
                    <a:pt x="4274726" y="2164050"/>
                    <a:pt x="4271309" y="2167467"/>
                    <a:pt x="4267094" y="2167467"/>
                  </a:cubicBezTo>
                  <a:lnTo>
                    <a:pt x="7632" y="2167467"/>
                  </a:lnTo>
                  <a:cubicBezTo>
                    <a:pt x="3417" y="2167467"/>
                    <a:pt x="0" y="2164050"/>
                    <a:pt x="0" y="2159835"/>
                  </a:cubicBezTo>
                  <a:lnTo>
                    <a:pt x="0" y="7632"/>
                  </a:lnTo>
                  <a:cubicBezTo>
                    <a:pt x="0" y="3417"/>
                    <a:pt x="3417" y="0"/>
                    <a:pt x="7632" y="0"/>
                  </a:cubicBezTo>
                  <a:close/>
                </a:path>
              </a:pathLst>
            </a:custGeom>
            <a:solidFill>
              <a:srgbClr val="00C9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4274726" cy="21484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1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08546" y="185375"/>
            <a:ext cx="1099939" cy="1028700"/>
            <a:chOff x="0" y="0"/>
            <a:chExt cx="289696" cy="270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9696" cy="270933"/>
            </a:xfrm>
            <a:custGeom>
              <a:avLst/>
              <a:gdLst/>
              <a:ahLst/>
              <a:cxnLst/>
              <a:rect r="r" b="b" t="t" l="l"/>
              <a:pathLst>
                <a:path h="270933" w="289696">
                  <a:moveTo>
                    <a:pt x="112616" y="0"/>
                  </a:moveTo>
                  <a:lnTo>
                    <a:pt x="177080" y="0"/>
                  </a:lnTo>
                  <a:cubicBezTo>
                    <a:pt x="239276" y="0"/>
                    <a:pt x="289696" y="50420"/>
                    <a:pt x="289696" y="112616"/>
                  </a:cubicBezTo>
                  <a:lnTo>
                    <a:pt x="289696" y="158317"/>
                  </a:lnTo>
                  <a:cubicBezTo>
                    <a:pt x="289696" y="220513"/>
                    <a:pt x="239276" y="270933"/>
                    <a:pt x="177080" y="270933"/>
                  </a:cubicBezTo>
                  <a:lnTo>
                    <a:pt x="112616" y="270933"/>
                  </a:lnTo>
                  <a:cubicBezTo>
                    <a:pt x="50420" y="270933"/>
                    <a:pt x="0" y="220513"/>
                    <a:pt x="0" y="158317"/>
                  </a:cubicBezTo>
                  <a:lnTo>
                    <a:pt x="0" y="112616"/>
                  </a:lnTo>
                  <a:cubicBezTo>
                    <a:pt x="0" y="50420"/>
                    <a:pt x="50420" y="0"/>
                    <a:pt x="112616" y="0"/>
                  </a:cubicBezTo>
                  <a:close/>
                </a:path>
              </a:pathLst>
            </a:custGeom>
            <a:solidFill>
              <a:srgbClr val="00C9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19050"/>
              <a:ext cx="289696" cy="2518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16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917109" y="914249"/>
            <a:ext cx="14453781" cy="8960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233"/>
              </a:lnSpc>
            </a:pPr>
          </a:p>
          <a:p>
            <a:pPr algn="just" marL="838619" indent="-419310" lvl="1">
              <a:lnSpc>
                <a:spcPts val="5787"/>
              </a:lnSpc>
              <a:buFont typeface="Arial"/>
              <a:buChar char="•"/>
            </a:pPr>
            <a:r>
              <a:rPr lang="en-US" b="true" sz="3884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Skin </a:t>
            </a:r>
            <a:r>
              <a:rPr lang="en-US" b="true" sz="3884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</a:t>
            </a:r>
            <a:r>
              <a:rPr lang="en-US" b="true" sz="3884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n </a:t>
            </a:r>
            <a:r>
              <a:rPr lang="en-US" b="true" sz="3884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</a:t>
            </a:r>
            <a:r>
              <a:rPr lang="en-US" b="true" sz="3884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he</a:t>
            </a:r>
            <a:r>
              <a:rPr lang="en-US" b="true" sz="3884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b="true" sz="3884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Game</a:t>
            </a:r>
            <a:r>
              <a:rPr lang="en-US" b="true" sz="3884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:</a:t>
            </a:r>
            <a:r>
              <a:rPr lang="en-US" b="true" sz="3884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Financial incentive creates real accountability</a:t>
            </a:r>
          </a:p>
          <a:p>
            <a:pPr algn="just" marL="838619" indent="-419310" lvl="1">
              <a:lnSpc>
                <a:spcPts val="5787"/>
              </a:lnSpc>
              <a:buFont typeface="Arial"/>
              <a:buChar char="•"/>
            </a:pPr>
            <a:r>
              <a:rPr lang="en-US" b="true" sz="3884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AI-P</a:t>
            </a:r>
            <a:r>
              <a:rPr lang="en-US" b="true" sz="3884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o</a:t>
            </a:r>
            <a:r>
              <a:rPr lang="en-US" b="true" sz="3884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were</a:t>
            </a:r>
            <a:r>
              <a:rPr lang="en-US" b="true" sz="3884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</a:t>
            </a:r>
            <a:r>
              <a:rPr lang="en-US" b="true" sz="3884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:</a:t>
            </a:r>
            <a:r>
              <a:rPr lang="en-US" b="true" sz="3884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b="true" sz="3884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In</a:t>
            </a:r>
            <a:r>
              <a:rPr lang="en-US" b="true" sz="3884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te</a:t>
            </a:r>
            <a:r>
              <a:rPr lang="en-US" b="true" sz="3884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lligent quiz gene</a:t>
            </a:r>
            <a:r>
              <a:rPr lang="en-US" b="true" sz="3884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</a:t>
            </a:r>
            <a:r>
              <a:rPr lang="en-US" b="true" sz="3884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at</a:t>
            </a:r>
            <a:r>
              <a:rPr lang="en-US" b="true" sz="3884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</a:t>
            </a:r>
            <a:r>
              <a:rPr lang="en-US" b="true" sz="3884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on b</a:t>
            </a:r>
            <a:r>
              <a:rPr lang="en-US" b="true" sz="3884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as</a:t>
            </a:r>
            <a:r>
              <a:rPr lang="en-US" b="true" sz="3884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ed on your specific materials</a:t>
            </a:r>
          </a:p>
          <a:p>
            <a:pPr algn="just" marL="838619" indent="-419310" lvl="1">
              <a:lnSpc>
                <a:spcPts val="5787"/>
              </a:lnSpc>
              <a:buFont typeface="Arial"/>
              <a:buChar char="•"/>
            </a:pPr>
            <a:r>
              <a:rPr lang="en-US" b="true" sz="3884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Blockchain </a:t>
            </a:r>
            <a:r>
              <a:rPr lang="en-US" b="true" sz="3884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In</a:t>
            </a:r>
            <a:r>
              <a:rPr lang="en-US" b="true" sz="3884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</a:t>
            </a:r>
            <a:r>
              <a:rPr lang="en-US" b="true" sz="3884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</a:t>
            </a:r>
            <a:r>
              <a:rPr lang="en-US" b="true" sz="3884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g</a:t>
            </a:r>
            <a:r>
              <a:rPr lang="en-US" b="true" sz="3884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rati</a:t>
            </a:r>
            <a:r>
              <a:rPr lang="en-US" b="true" sz="3884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on</a:t>
            </a:r>
            <a:r>
              <a:rPr lang="en-US" b="true" sz="3884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:</a:t>
            </a:r>
            <a:r>
              <a:rPr lang="en-US" b="true" sz="3884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Secure transactions and transparent process</a:t>
            </a:r>
          </a:p>
          <a:p>
            <a:pPr algn="just" marL="838619" indent="-419310" lvl="1">
              <a:lnSpc>
                <a:spcPts val="5787"/>
              </a:lnSpc>
              <a:buFont typeface="Arial"/>
              <a:buChar char="•"/>
            </a:pPr>
            <a:r>
              <a:rPr lang="en-US" b="true" sz="3884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Charitable Impact: Failed attempts be</a:t>
            </a:r>
            <a:r>
              <a:rPr lang="en-US" b="true" sz="3884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n</a:t>
            </a:r>
            <a:r>
              <a:rPr lang="en-US" b="true" sz="3884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efit</a:t>
            </a:r>
            <a:r>
              <a:rPr lang="en-US" b="true" sz="3884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b="true" sz="3884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w</a:t>
            </a:r>
            <a:r>
              <a:rPr lang="en-US" b="true" sz="3884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ort</a:t>
            </a:r>
            <a:r>
              <a:rPr lang="en-US" b="true" sz="3884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hy causes</a:t>
            </a:r>
          </a:p>
          <a:p>
            <a:pPr algn="just" marL="838619" indent="-419310" lvl="1">
              <a:lnSpc>
                <a:spcPts val="5787"/>
              </a:lnSpc>
              <a:buFont typeface="Arial"/>
              <a:buChar char="•"/>
            </a:pPr>
            <a:r>
              <a:rPr lang="en-US" b="true" sz="3884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Flexible Learning: Works with any uploadable study material</a:t>
            </a:r>
          </a:p>
          <a:p>
            <a:pPr algn="just">
              <a:lnSpc>
                <a:spcPts val="4350"/>
              </a:lnSpc>
            </a:pPr>
          </a:p>
          <a:p>
            <a:pPr algn="just">
              <a:lnSpc>
                <a:spcPts val="4233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DAGlTTl_kQ4</dc:identifier>
  <dcterms:modified xsi:type="dcterms:W3CDTF">2011-08-01T06:04:30Z</dcterms:modified>
  <cp:revision>1</cp:revision>
  <dc:title>Quiz</dc:title>
</cp:coreProperties>
</file>